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sldIdLst>
    <p:sldId id="256" r:id="rId2"/>
    <p:sldId id="291" r:id="rId3"/>
    <p:sldId id="257" r:id="rId4"/>
    <p:sldId id="258" r:id="rId5"/>
    <p:sldId id="292" r:id="rId6"/>
    <p:sldId id="259" r:id="rId7"/>
    <p:sldId id="261" r:id="rId8"/>
    <p:sldId id="284" r:id="rId9"/>
    <p:sldId id="285" r:id="rId10"/>
    <p:sldId id="264" r:id="rId11"/>
    <p:sldId id="270" r:id="rId12"/>
    <p:sldId id="262" r:id="rId13"/>
    <p:sldId id="293" r:id="rId14"/>
    <p:sldId id="294" r:id="rId15"/>
    <p:sldId id="281" r:id="rId16"/>
    <p:sldId id="28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647F9-1DA3-4238-BBF9-2DAC9CA65702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B0818-22DB-4AB3-ABA1-77B5CE6F3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28302E-FEAF-41CF-8D11-8AE4F0A14C4D}" type="slidenum">
              <a:rPr lang="ru-RU"/>
              <a:pPr/>
              <a:t>8</a:t>
            </a:fld>
            <a:endParaRPr lang="ru-RU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0" y="692696"/>
            <a:ext cx="6013151" cy="293032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« </a:t>
            </a:r>
            <a:r>
              <a:rPr lang="ru-RU" sz="5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слышу – я забываю, я вижу – запоминаю, я делаю – я </a:t>
            </a:r>
            <a:r>
              <a:rPr lang="ru-RU" sz="5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усваиваю». </a:t>
            </a:r>
            <a:endParaRPr lang="ru-RU" sz="53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Китайская мудрость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25120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Устно: № 1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http://doc4web.ru/uploads/files/48/48123/hello_html_bb3a608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7848872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418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№2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://doc4web.ru/uploads/files/48/48123/hello_html_m6335fd06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640960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8054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132856"/>
            <a:ext cx="8640959" cy="40653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решения</a:t>
            </a:r>
          </a:p>
          <a:p>
            <a:pPr marL="0" indent="0" algn="ctr">
              <a:buNone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графический                  метод интервалов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58417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kern="50" dirty="0">
                <a:solidFill>
                  <a:schemeClr val="tx1"/>
                </a:solidFill>
                <a:latin typeface="Times New Roman"/>
                <a:ea typeface="Andale Sans UI"/>
              </a:rPr>
              <a:t>Неравенства вида </a:t>
            </a:r>
            <a:r>
              <a:rPr lang="ru-RU" sz="3100" b="1" kern="50" dirty="0">
                <a:solidFill>
                  <a:schemeClr val="tx1"/>
                </a:solidFill>
                <a:latin typeface="Times New Roman"/>
                <a:ea typeface="Andale Sans UI"/>
              </a:rPr>
              <a:t>ах</a:t>
            </a:r>
            <a:r>
              <a:rPr lang="ru-RU" sz="3100" b="1" kern="50" baseline="30000" dirty="0">
                <a:solidFill>
                  <a:schemeClr val="tx1"/>
                </a:solidFill>
                <a:latin typeface="Times New Roman"/>
                <a:ea typeface="Andale Sans UI"/>
              </a:rPr>
              <a:t>2</a:t>
            </a:r>
            <a:r>
              <a:rPr lang="ru-RU" sz="3100" b="1" kern="50" dirty="0">
                <a:solidFill>
                  <a:schemeClr val="tx1"/>
                </a:solidFill>
                <a:latin typeface="Times New Roman"/>
                <a:ea typeface="Andale Sans UI"/>
              </a:rPr>
              <a:t> + </a:t>
            </a:r>
            <a:r>
              <a:rPr lang="ru-RU" sz="3100" b="1" kern="50" dirty="0" err="1">
                <a:solidFill>
                  <a:schemeClr val="tx1"/>
                </a:solidFill>
                <a:latin typeface="Times New Roman"/>
                <a:ea typeface="Andale Sans UI"/>
              </a:rPr>
              <a:t>вх</a:t>
            </a:r>
            <a:r>
              <a:rPr lang="ru-RU" sz="3100" b="1" kern="50" dirty="0">
                <a:solidFill>
                  <a:schemeClr val="tx1"/>
                </a:solidFill>
                <a:latin typeface="Times New Roman"/>
                <a:ea typeface="Andale Sans UI"/>
              </a:rPr>
              <a:t> + с &gt; 0 и ах</a:t>
            </a:r>
            <a:r>
              <a:rPr lang="ru-RU" sz="3100" b="1" kern="50" baseline="30000" dirty="0">
                <a:solidFill>
                  <a:schemeClr val="tx1"/>
                </a:solidFill>
                <a:latin typeface="Times New Roman"/>
                <a:ea typeface="Andale Sans UI"/>
              </a:rPr>
              <a:t>2</a:t>
            </a:r>
            <a:r>
              <a:rPr lang="ru-RU" sz="3100" b="1" kern="50" dirty="0">
                <a:solidFill>
                  <a:schemeClr val="tx1"/>
                </a:solidFill>
                <a:latin typeface="Times New Roman"/>
                <a:ea typeface="Andale Sans UI"/>
              </a:rPr>
              <a:t> + </a:t>
            </a:r>
            <a:r>
              <a:rPr lang="ru-RU" sz="3100" b="1" kern="50" dirty="0" err="1">
                <a:solidFill>
                  <a:schemeClr val="tx1"/>
                </a:solidFill>
                <a:latin typeface="Times New Roman"/>
                <a:ea typeface="Andale Sans UI"/>
              </a:rPr>
              <a:t>вх</a:t>
            </a:r>
            <a:r>
              <a:rPr lang="ru-RU" sz="3100" b="1" kern="50" dirty="0">
                <a:solidFill>
                  <a:schemeClr val="tx1"/>
                </a:solidFill>
                <a:latin typeface="Times New Roman"/>
                <a:ea typeface="Andale Sans UI"/>
              </a:rPr>
              <a:t> + с &lt; 0</a:t>
            </a:r>
            <a:r>
              <a:rPr lang="ru-RU" sz="2700" kern="50" dirty="0">
                <a:solidFill>
                  <a:schemeClr val="tx1"/>
                </a:solidFill>
                <a:latin typeface="Times New Roman"/>
                <a:ea typeface="Andale Sans UI"/>
              </a:rPr>
              <a:t>, где х – переменная, а, в, с – некоторые числа, причем а ≠ 0, называют неравенствами второй степени с одной </a:t>
            </a:r>
            <a:r>
              <a:rPr lang="ru-RU" sz="2700" kern="50" dirty="0" smtClean="0">
                <a:solidFill>
                  <a:schemeClr val="tx1"/>
                </a:solidFill>
                <a:latin typeface="Times New Roman"/>
                <a:ea typeface="Andale Sans UI"/>
              </a:rPr>
              <a:t>переменной</a:t>
            </a:r>
            <a:r>
              <a:rPr lang="ru-RU" sz="2400" kern="50" dirty="0" smtClean="0">
                <a:solidFill>
                  <a:schemeClr val="tx1"/>
                </a:solidFill>
                <a:latin typeface="Times New Roman"/>
                <a:ea typeface="Andale Sans UI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301815" y="3234769"/>
            <a:ext cx="1687340" cy="6840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292080" y="3212025"/>
            <a:ext cx="1624252" cy="7295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2565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Решением неравенства  с одной переменной называется  значение переменной, которое обращает его в верное числовое неравенство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25272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называется решением неравенства  с одной переменной?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Решить  неравенство, это значит найти все его решения или доказать, что решений нет.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значит решить неравенство?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Алгоритм   решения неравенств  второй степени с одной переменной(графический метод).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5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83176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Рассмотрим функцию 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Находим точки пересечения параболы 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осью OX, для чего решаем уравнение 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Находим координаты вершины параболы (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где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m=-b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/2a,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n=y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Определяем направление ветвей параболы.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Строим параболу по точкам.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Схематично изображаем параболу, не обозначая координат ее вершины.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С помощью графика находим промежутки, в которых функция                             принимает положительные (отрицательные) значения.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Записываем ответ.</a:t>
            </a:r>
          </a:p>
          <a:p>
            <a:pPr eaLnBrk="1" hangingPunct="1"/>
            <a:endParaRPr lang="ru-RU" sz="2400" dirty="0" smtClean="0"/>
          </a:p>
        </p:txBody>
      </p:sp>
      <p:pic>
        <p:nvPicPr>
          <p:cNvPr id="4" name="Рисунок 3" descr="http://festival.1september.ru/articles/410781/img1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571612"/>
            <a:ext cx="178595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410781/img12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357430"/>
            <a:ext cx="157163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estival.1september.ru/articles/410781/img1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928802"/>
            <a:ext cx="178595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estival.1september.ru/articles/410781/img1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5357826"/>
            <a:ext cx="178595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357166"/>
            <a:ext cx="7408333" cy="5768997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  решения неравенств  второй степени с одной переменной</a:t>
            </a:r>
          </a:p>
          <a:p>
            <a:pPr algn="ctr"/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(метод интервалов).</a:t>
            </a:r>
            <a:endPara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Рассмотрим функцию  .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Определяем нули функции                           , для чего решаем  уравнение                    .</a:t>
            </a:r>
          </a:p>
          <a:p>
            <a:endPara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Решаем уравнение .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Отмечаем на оси OX интервалы, на которые область определения разбивается нулями функции.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Строим график функции 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Определяем знак функции на каждом интервале, чередуя «+»,«-», начиная справа со знака «+».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Находим промежутки, в которых функция </a:t>
            </a:r>
            <a:r>
              <a:rPr lang="ru-RU" sz="2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принимает положительные (отрицательные) значения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Записываем ответ.</a:t>
            </a:r>
          </a:p>
          <a:p>
            <a:endParaRPr lang="ru-RU" dirty="0"/>
          </a:p>
        </p:txBody>
      </p:sp>
      <p:pic>
        <p:nvPicPr>
          <p:cNvPr id="3" name="Рисунок 2" descr="http://festival.1september.ru/articles/410781/img1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500174"/>
            <a:ext cx="1643074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festival.1september.ru/articles/410781/img1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857364"/>
            <a:ext cx="1643074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410781/img12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214554"/>
            <a:ext cx="150019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estival.1september.ru/articles/410781/img12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857496"/>
            <a:ext cx="157163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estival.1september.ru/articles/410781/img1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29066"/>
            <a:ext cx="1643074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9х² 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5х + 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&lt; 0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2х² -7х + 6 </a:t>
            </a:r>
            <a:r>
              <a:rPr lang="en-US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</a:t>
            </a:r>
          </a:p>
          <a:p>
            <a:pPr marL="0" indent="0">
              <a:buNone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(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5х + 1)(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≥ 0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Решить неравенства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70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338328"/>
            <a:ext cx="7000924" cy="630538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Ответы (базовый уровень)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Ответы (повышенный уровень)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728667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728" y="2071678"/>
            <a:ext cx="3214710" cy="642942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Рисунок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000504"/>
            <a:ext cx="1857388" cy="467688"/>
          </a:xfrm>
          <a:prstGeom prst="rect">
            <a:avLst/>
          </a:prstGeom>
          <a:noFill/>
        </p:spPr>
      </p:pic>
      <p:pic>
        <p:nvPicPr>
          <p:cNvPr id="6145" name="Рисунок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4572008"/>
            <a:ext cx="2524964" cy="35719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28596" y="4000504"/>
            <a:ext cx="40831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Ответы    1.  8    2.  -1  3.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435280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1)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х</a:t>
            </a:r>
            <a:r>
              <a:rPr lang="ru-RU" sz="2800" b="1" kern="0" baseline="30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+ 2х – 48 &lt; 0                    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6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(х – 1)(х – 2) ≥ 0</a:t>
            </a:r>
            <a:endParaRPr lang="ru-RU" sz="2800" b="1" kern="50" dirty="0">
              <a:solidFill>
                <a:schemeClr val="tx1"/>
              </a:solidFill>
              <a:latin typeface="Times New Roman"/>
              <a:ea typeface="Andale Sans UI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   </a:t>
            </a:r>
            <a:r>
              <a:rPr lang="ru-RU" sz="24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2)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х 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– 6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≤ 7х +5                          7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2х - 5  &gt; 3(7+8х)</a:t>
            </a:r>
            <a:endParaRPr lang="ru-RU" sz="2800" b="1" kern="50" dirty="0">
              <a:solidFill>
                <a:schemeClr val="tx1"/>
              </a:solidFill>
              <a:latin typeface="Times New Roman"/>
              <a:ea typeface="Andale Sans UI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   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3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7х + 2 х</a:t>
            </a:r>
            <a:r>
              <a:rPr lang="ru-RU" sz="2800" b="1" kern="0" baseline="30000" dirty="0">
                <a:solidFill>
                  <a:schemeClr val="tx1"/>
                </a:solidFill>
                <a:latin typeface="Times New Roman"/>
                <a:ea typeface="Times New Roman"/>
              </a:rPr>
              <a:t>2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&gt; 4                          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8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0,5х &gt; 9</a:t>
            </a:r>
            <a:endParaRPr lang="ru-RU" sz="2800" b="1" kern="50" dirty="0">
              <a:solidFill>
                <a:schemeClr val="tx1"/>
              </a:solidFill>
              <a:latin typeface="Times New Roman"/>
              <a:ea typeface="Andale Sans UI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   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4) 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х – 3 &gt; 0</a:t>
            </a:r>
            <a:r>
              <a:rPr lang="ru-RU" sz="24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                                     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9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</a:t>
            </a:r>
            <a:r>
              <a:rPr lang="ru-RU" sz="2800" b="1" u="sng" kern="0" dirty="0">
                <a:solidFill>
                  <a:schemeClr val="tx1"/>
                </a:solidFill>
                <a:latin typeface="Times New Roman"/>
                <a:ea typeface="Times New Roman"/>
              </a:rPr>
              <a:t>- 3 х</a:t>
            </a:r>
            <a:r>
              <a:rPr lang="ru-RU" sz="2800" b="1" u="sng" kern="0" baseline="30000" dirty="0">
                <a:solidFill>
                  <a:schemeClr val="tx1"/>
                </a:solidFill>
                <a:latin typeface="Times New Roman"/>
                <a:ea typeface="Times New Roman"/>
              </a:rPr>
              <a:t>2</a:t>
            </a:r>
            <a:r>
              <a:rPr lang="ru-RU" sz="2800" b="1" u="sng" kern="0" dirty="0">
                <a:solidFill>
                  <a:schemeClr val="tx1"/>
                </a:solidFill>
                <a:latin typeface="Times New Roman"/>
                <a:ea typeface="Times New Roman"/>
              </a:rPr>
              <a:t> -6х + 9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 &lt;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0</a:t>
            </a:r>
            <a:endParaRPr lang="ru-RU" sz="2800" b="1" kern="50" dirty="0">
              <a:solidFill>
                <a:schemeClr val="tx1"/>
              </a:solidFill>
              <a:latin typeface="Times New Roman"/>
              <a:ea typeface="Andale Sans UI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   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5</a:t>
            </a:r>
            <a:r>
              <a:rPr lang="ru-RU" sz="28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– 20 х</a:t>
            </a:r>
            <a:r>
              <a:rPr lang="ru-RU" sz="2800" b="1" kern="0" baseline="30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</a:t>
            </a:r>
            <a:r>
              <a:rPr lang="ru-RU" sz="2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≤ 5                                            3  </a:t>
            </a:r>
            <a:endParaRPr lang="ru-RU" sz="2800" b="1" kern="50" dirty="0">
              <a:solidFill>
                <a:schemeClr val="tx1"/>
              </a:solidFill>
              <a:latin typeface="Times New Roman"/>
              <a:ea typeface="Andale Sans UI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136904" cy="129614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Разделите данные неравенства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65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7" cy="4896544"/>
          </a:xfrm>
        </p:spPr>
        <p:txBody>
          <a:bodyPr>
            <a:normAutofit fontScale="47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</a:t>
            </a:r>
          </a:p>
          <a:p>
            <a:pPr marL="0" lvl="0" indent="0">
              <a:buClr>
                <a:srgbClr val="31B6FD"/>
              </a:buClr>
              <a:buNone/>
            </a:pPr>
            <a:r>
              <a:rPr lang="ru-RU" b="1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Неравенства </a:t>
            </a:r>
            <a:r>
              <a:rPr lang="ru-RU" sz="4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степени</a:t>
            </a:r>
          </a:p>
          <a:p>
            <a:pPr marL="0" lvl="0" indent="0">
              <a:buClr>
                <a:srgbClr val="31B6FD"/>
              </a:buClr>
              <a:buNone/>
            </a:pPr>
            <a:r>
              <a:rPr lang="ru-RU" sz="4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с </a:t>
            </a:r>
            <a:r>
              <a:rPr lang="ru-RU" sz="4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одной переменной                              </a:t>
            </a:r>
            <a:endParaRPr lang="ru-RU" sz="4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Clr>
                <a:srgbClr val="31B6FD"/>
              </a:buClr>
              <a:buNone/>
            </a:pPr>
            <a:r>
              <a:rPr lang="ru-RU" sz="3800" b="1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600" b="1" dirty="0" smtClean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lang="ru-RU" sz="4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Линейные неравенства                                                               </a:t>
            </a:r>
            <a:endParaRPr lang="ru-RU" sz="4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8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                 </a:t>
            </a:r>
            <a:r>
              <a:rPr lang="ru-RU" sz="51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1 группа                                           2 группа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5100" b="1" kern="0" dirty="0" smtClean="0">
                <a:latin typeface="Times New Roman"/>
                <a:ea typeface="Times New Roman"/>
              </a:rPr>
              <a:t>           </a:t>
            </a:r>
            <a:r>
              <a:rPr lang="ru-RU" sz="59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1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х</a:t>
            </a:r>
            <a:r>
              <a:rPr lang="ru-RU" sz="5900" b="1" kern="0" baseline="30000" dirty="0">
                <a:solidFill>
                  <a:schemeClr val="tx1"/>
                </a:solidFill>
                <a:latin typeface="Times New Roman"/>
                <a:ea typeface="Times New Roman"/>
              </a:rPr>
              <a:t>2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+ 2х – 48 &lt; 0                    </a:t>
            </a:r>
            <a:r>
              <a:rPr lang="ru-RU" sz="59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2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х – 6 ≤ 7х +5     </a:t>
            </a:r>
            <a:endParaRPr lang="ru-RU" sz="5900" kern="50" dirty="0">
              <a:solidFill>
                <a:schemeClr val="tx1"/>
              </a:solidFill>
              <a:latin typeface="Times New Roman"/>
              <a:ea typeface="Andale Sans UI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51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</a:t>
            </a:r>
            <a:r>
              <a:rPr lang="ru-RU" sz="59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3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7х + 2 х</a:t>
            </a:r>
            <a:r>
              <a:rPr lang="ru-RU" sz="5900" b="1" kern="0" baseline="30000" dirty="0">
                <a:solidFill>
                  <a:schemeClr val="tx1"/>
                </a:solidFill>
                <a:latin typeface="Times New Roman"/>
                <a:ea typeface="Times New Roman"/>
              </a:rPr>
              <a:t>2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&gt; 4                          </a:t>
            </a:r>
            <a:r>
              <a:rPr lang="ru-RU" sz="59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4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х – 3 &gt; 0</a:t>
            </a:r>
            <a:endParaRPr lang="ru-RU" sz="5900" kern="50" dirty="0">
              <a:solidFill>
                <a:schemeClr val="tx1"/>
              </a:solidFill>
              <a:latin typeface="Times New Roman"/>
              <a:ea typeface="Andale Sans UI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51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</a:t>
            </a:r>
            <a:r>
              <a:rPr lang="ru-RU" sz="59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5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– 20 х</a:t>
            </a:r>
            <a:r>
              <a:rPr lang="ru-RU" sz="5900" b="1" kern="0" baseline="30000" dirty="0">
                <a:solidFill>
                  <a:schemeClr val="tx1"/>
                </a:solidFill>
                <a:latin typeface="Times New Roman"/>
                <a:ea typeface="Times New Roman"/>
              </a:rPr>
              <a:t>2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≤ 5                             </a:t>
            </a:r>
            <a:r>
              <a:rPr lang="ru-RU" sz="59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7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2х - 5  &gt; 3(7+8х) </a:t>
            </a:r>
            <a:endParaRPr lang="ru-RU" sz="5900" kern="50" dirty="0">
              <a:solidFill>
                <a:schemeClr val="tx1"/>
              </a:solidFill>
              <a:latin typeface="Times New Roman"/>
              <a:ea typeface="Andale Sans UI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51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</a:t>
            </a:r>
            <a:r>
              <a:rPr lang="ru-RU" sz="59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6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(х – 1)(х – 2) ≥ 0                   </a:t>
            </a:r>
            <a:r>
              <a:rPr lang="ru-RU" sz="59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8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0,5х &gt; 9</a:t>
            </a:r>
            <a:endParaRPr lang="ru-RU" sz="5900" kern="50" dirty="0">
              <a:solidFill>
                <a:schemeClr val="tx1"/>
              </a:solidFill>
              <a:latin typeface="Times New Roman"/>
              <a:ea typeface="Andale Sans UI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51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</a:t>
            </a:r>
            <a:r>
              <a:rPr lang="ru-RU" sz="59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9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) </a:t>
            </a:r>
            <a:r>
              <a:rPr lang="ru-RU" sz="5900" b="1" u="sng" kern="0" dirty="0">
                <a:solidFill>
                  <a:schemeClr val="tx1"/>
                </a:solidFill>
                <a:latin typeface="Times New Roman"/>
                <a:ea typeface="Times New Roman"/>
              </a:rPr>
              <a:t>- 3 х</a:t>
            </a:r>
            <a:r>
              <a:rPr lang="ru-RU" sz="5900" b="1" u="sng" kern="0" baseline="30000" dirty="0">
                <a:solidFill>
                  <a:schemeClr val="tx1"/>
                </a:solidFill>
                <a:latin typeface="Times New Roman"/>
                <a:ea typeface="Times New Roman"/>
              </a:rPr>
              <a:t>2</a:t>
            </a:r>
            <a:r>
              <a:rPr lang="ru-RU" sz="5900" b="1" u="sng" kern="0" dirty="0">
                <a:solidFill>
                  <a:schemeClr val="tx1"/>
                </a:solidFill>
                <a:latin typeface="Times New Roman"/>
                <a:ea typeface="Times New Roman"/>
              </a:rPr>
              <a:t> -6х + 9</a:t>
            </a: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 &lt; 0</a:t>
            </a:r>
            <a:endParaRPr lang="ru-RU" sz="5900" kern="50" dirty="0">
              <a:solidFill>
                <a:schemeClr val="tx1"/>
              </a:solidFill>
              <a:latin typeface="Times New Roman"/>
              <a:ea typeface="Andale Sans UI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5900" b="1" kern="0" dirty="0">
                <a:solidFill>
                  <a:schemeClr val="tx1"/>
                </a:solidFill>
                <a:latin typeface="Times New Roman"/>
                <a:ea typeface="Times New Roman"/>
              </a:rPr>
              <a:t>               </a:t>
            </a:r>
            <a:r>
              <a:rPr lang="ru-RU" sz="5900" b="1" kern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3</a:t>
            </a:r>
            <a:endParaRPr lang="ru-RU" sz="5900" kern="50" dirty="0">
              <a:latin typeface="Times New Roman"/>
              <a:ea typeface="Andale Sans UI"/>
            </a:endParaRPr>
          </a:p>
          <a:p>
            <a:pPr marL="0" indent="0">
              <a:buNone/>
            </a:pPr>
            <a:r>
              <a:rPr lang="ru-RU" sz="5100" dirty="0" smtClean="0"/>
              <a:t>  </a:t>
            </a:r>
            <a:endParaRPr lang="ru-RU" sz="5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357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57224" y="1142984"/>
            <a:ext cx="7408333" cy="3450696"/>
          </a:xfrm>
        </p:spPr>
        <p:txBody>
          <a:bodyPr/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Решение неравенств второй степени с одной переменной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137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1.Систематизировать  знания по теме;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2.Знания и умения применять на практике;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Повторить данный материал.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того, чтобы успешно решать неравенства 2  степени с одной переменной надо: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824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132856"/>
            <a:ext cx="8568952" cy="399330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1.Повторить 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систематизировать сведения о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неравенствах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второй степени, способах их решения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2.Закрепить навыки решения неравенств 2 степени.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3.Выполнить самостоятельную работу.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4.Провести самоанализ.</a:t>
            </a:r>
          </a:p>
          <a:p>
            <a:pPr marL="457200" indent="-457200">
              <a:buAutoNum type="arabicPeriod"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: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совершенствование навыков решения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неравенств 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второй степени с одной  переменной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55345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732588" y="2558055"/>
            <a:ext cx="1871662" cy="736600"/>
            <a:chOff x="1701" y="1253"/>
            <a:chExt cx="1179" cy="464"/>
          </a:xfrm>
        </p:grpSpPr>
        <p:sp>
          <p:nvSpPr>
            <p:cNvPr id="4143" name="Rectangle 7"/>
            <p:cNvSpPr>
              <a:spLocks noChangeArrowheads="1"/>
            </p:cNvSpPr>
            <p:nvPr/>
          </p:nvSpPr>
          <p:spPr bwMode="auto">
            <a:xfrm>
              <a:off x="1701" y="1253"/>
              <a:ext cx="1179" cy="453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FF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 i="1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graphicFrame>
          <p:nvGraphicFramePr>
            <p:cNvPr id="4101" name="Object 8"/>
            <p:cNvGraphicFramePr>
              <a:graphicFrameLocks noChangeAspect="1"/>
            </p:cNvGraphicFramePr>
            <p:nvPr/>
          </p:nvGraphicFramePr>
          <p:xfrm>
            <a:off x="1970" y="1253"/>
            <a:ext cx="641" cy="464"/>
          </p:xfrm>
          <a:graphic>
            <a:graphicData uri="http://schemas.openxmlformats.org/presentationml/2006/ole">
              <p:oleObj spid="_x0000_s1029" name="Формула" r:id="rId4" imgW="304560" imgH="215640" progId="Equation.3">
                <p:embed/>
              </p:oleObj>
            </a:graphicData>
          </a:graphic>
        </p:graphicFrame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6630988" y="3494680"/>
            <a:ext cx="2076450" cy="736600"/>
            <a:chOff x="1637" y="1253"/>
            <a:chExt cx="1308" cy="464"/>
          </a:xfrm>
        </p:grpSpPr>
        <p:sp>
          <p:nvSpPr>
            <p:cNvPr id="4142" name="Rectangle 10"/>
            <p:cNvSpPr>
              <a:spLocks noChangeArrowheads="1"/>
            </p:cNvSpPr>
            <p:nvPr/>
          </p:nvSpPr>
          <p:spPr bwMode="auto">
            <a:xfrm>
              <a:off x="1701" y="1253"/>
              <a:ext cx="1179" cy="453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FF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 i="1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graphicFrame>
          <p:nvGraphicFramePr>
            <p:cNvPr id="4100" name="Object 11"/>
            <p:cNvGraphicFramePr>
              <a:graphicFrameLocks noChangeAspect="1"/>
            </p:cNvGraphicFramePr>
            <p:nvPr/>
          </p:nvGraphicFramePr>
          <p:xfrm>
            <a:off x="1637" y="1253"/>
            <a:ext cx="1308" cy="464"/>
          </p:xfrm>
          <a:graphic>
            <a:graphicData uri="http://schemas.openxmlformats.org/presentationml/2006/ole">
              <p:oleObj spid="_x0000_s1028" name="Формула" r:id="rId5" imgW="622080" imgH="215640" progId="Equation.3">
                <p:embed/>
              </p:oleObj>
            </a:graphicData>
          </a:graphic>
        </p:graphicFrame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732588" y="4431305"/>
            <a:ext cx="1871662" cy="736600"/>
            <a:chOff x="1701" y="1253"/>
            <a:chExt cx="1179" cy="464"/>
          </a:xfrm>
        </p:grpSpPr>
        <p:sp>
          <p:nvSpPr>
            <p:cNvPr id="4141" name="Rectangle 13"/>
            <p:cNvSpPr>
              <a:spLocks noChangeArrowheads="1"/>
            </p:cNvSpPr>
            <p:nvPr/>
          </p:nvSpPr>
          <p:spPr bwMode="auto">
            <a:xfrm>
              <a:off x="1701" y="1253"/>
              <a:ext cx="1179" cy="453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FF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 i="1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graphicFrame>
          <p:nvGraphicFramePr>
            <p:cNvPr id="4099" name="Object 14"/>
            <p:cNvGraphicFramePr>
              <a:graphicFrameLocks noChangeAspect="1"/>
            </p:cNvGraphicFramePr>
            <p:nvPr/>
          </p:nvGraphicFramePr>
          <p:xfrm>
            <a:off x="1810" y="1253"/>
            <a:ext cx="962" cy="464"/>
          </p:xfrm>
          <a:graphic>
            <a:graphicData uri="http://schemas.openxmlformats.org/presentationml/2006/ole">
              <p:oleObj spid="_x0000_s1027" name="Формула" r:id="rId6" imgW="457200" imgH="215640" progId="Equation.3">
                <p:embed/>
              </p:oleObj>
            </a:graphicData>
          </a:graphic>
        </p:graphicFrame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732588" y="5366342"/>
            <a:ext cx="1871662" cy="736600"/>
            <a:chOff x="1701" y="1253"/>
            <a:chExt cx="1179" cy="464"/>
          </a:xfrm>
        </p:grpSpPr>
        <p:sp>
          <p:nvSpPr>
            <p:cNvPr id="4140" name="Rectangle 16"/>
            <p:cNvSpPr>
              <a:spLocks noChangeArrowheads="1"/>
            </p:cNvSpPr>
            <p:nvPr/>
          </p:nvSpPr>
          <p:spPr bwMode="auto">
            <a:xfrm>
              <a:off x="1701" y="1253"/>
              <a:ext cx="1179" cy="453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FFFFFF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 b="1" i="1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graphicFrame>
          <p:nvGraphicFramePr>
            <p:cNvPr id="4098" name="Object 17"/>
            <p:cNvGraphicFramePr>
              <a:graphicFrameLocks noChangeAspect="1"/>
            </p:cNvGraphicFramePr>
            <p:nvPr/>
          </p:nvGraphicFramePr>
          <p:xfrm>
            <a:off x="1719" y="1253"/>
            <a:ext cx="1145" cy="464"/>
          </p:xfrm>
          <a:graphic>
            <a:graphicData uri="http://schemas.openxmlformats.org/presentationml/2006/ole">
              <p:oleObj spid="_x0000_s1026" name="Формула" r:id="rId7" imgW="545760" imgH="215640" progId="Equation.3">
                <p:embed/>
              </p:oleObj>
            </a:graphicData>
          </a:graphic>
        </p:graphicFrame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2124075" y="5653682"/>
            <a:ext cx="3967163" cy="655638"/>
            <a:chOff x="3107" y="1389"/>
            <a:chExt cx="2499" cy="413"/>
          </a:xfrm>
        </p:grpSpPr>
        <p:sp>
          <p:nvSpPr>
            <p:cNvPr id="4135" name="Line 19"/>
            <p:cNvSpPr>
              <a:spLocks noChangeShapeType="1"/>
            </p:cNvSpPr>
            <p:nvPr/>
          </p:nvSpPr>
          <p:spPr bwMode="auto">
            <a:xfrm>
              <a:off x="3107" y="1480"/>
              <a:ext cx="249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36" name="Oval 20"/>
            <p:cNvSpPr>
              <a:spLocks noChangeArrowheads="1"/>
            </p:cNvSpPr>
            <p:nvPr/>
          </p:nvSpPr>
          <p:spPr bwMode="auto">
            <a:xfrm>
              <a:off x="3742" y="1434"/>
              <a:ext cx="91" cy="91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37" name="Freeform 21"/>
            <p:cNvSpPr>
              <a:spLocks/>
            </p:cNvSpPr>
            <p:nvPr/>
          </p:nvSpPr>
          <p:spPr bwMode="auto">
            <a:xfrm>
              <a:off x="3846" y="1398"/>
              <a:ext cx="1601" cy="1"/>
            </a:xfrm>
            <a:custGeom>
              <a:avLst/>
              <a:gdLst>
                <a:gd name="T0" fmla="*/ 0 w 1601"/>
                <a:gd name="T1" fmla="*/ 0 h 1"/>
                <a:gd name="T2" fmla="*/ 1601 w 1601"/>
                <a:gd name="T3" fmla="*/ 0 h 1"/>
                <a:gd name="T4" fmla="*/ 0 60000 65536"/>
                <a:gd name="T5" fmla="*/ 0 60000 65536"/>
                <a:gd name="T6" fmla="*/ 0 w 1601"/>
                <a:gd name="T7" fmla="*/ 0 h 1"/>
                <a:gd name="T8" fmla="*/ 1601 w 160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1" h="1">
                  <a:moveTo>
                    <a:pt x="0" y="0"/>
                  </a:moveTo>
                  <a:lnTo>
                    <a:pt x="1601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38" name="Text Box 22"/>
            <p:cNvSpPr txBox="1">
              <a:spLocks noChangeArrowheads="1"/>
            </p:cNvSpPr>
            <p:nvPr/>
          </p:nvSpPr>
          <p:spPr bwMode="auto">
            <a:xfrm>
              <a:off x="5329" y="1389"/>
              <a:ext cx="27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 i="1">
                  <a:solidFill>
                    <a:srgbClr val="000099"/>
                  </a:solidFill>
                  <a:latin typeface="Bookman Old Style" pitchFamily="18" charset="0"/>
                </a:rPr>
                <a:t>х</a:t>
              </a:r>
            </a:p>
          </p:txBody>
        </p:sp>
        <p:sp>
          <p:nvSpPr>
            <p:cNvPr id="4139" name="Text Box 23"/>
            <p:cNvSpPr txBox="1">
              <a:spLocks noChangeArrowheads="1"/>
            </p:cNvSpPr>
            <p:nvPr/>
          </p:nvSpPr>
          <p:spPr bwMode="auto">
            <a:xfrm>
              <a:off x="3606" y="1434"/>
              <a:ext cx="38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rgbClr val="000099"/>
                  </a:solidFill>
                  <a:latin typeface="Bookman Old Style" pitchFamily="18" charset="0"/>
                </a:rPr>
                <a:t>-4</a:t>
              </a:r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2124076" y="3708994"/>
            <a:ext cx="3967163" cy="727076"/>
            <a:chOff x="3107" y="1979"/>
            <a:chExt cx="2499" cy="458"/>
          </a:xfrm>
        </p:grpSpPr>
        <p:sp>
          <p:nvSpPr>
            <p:cNvPr id="4128" name="Line 25"/>
            <p:cNvSpPr>
              <a:spLocks noChangeShapeType="1"/>
            </p:cNvSpPr>
            <p:nvPr/>
          </p:nvSpPr>
          <p:spPr bwMode="auto">
            <a:xfrm>
              <a:off x="3107" y="2069"/>
              <a:ext cx="249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29" name="Oval 26"/>
            <p:cNvSpPr>
              <a:spLocks noChangeArrowheads="1"/>
            </p:cNvSpPr>
            <p:nvPr/>
          </p:nvSpPr>
          <p:spPr bwMode="auto">
            <a:xfrm>
              <a:off x="3742" y="2024"/>
              <a:ext cx="91" cy="91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30" name="Oval 27"/>
            <p:cNvSpPr>
              <a:spLocks noChangeArrowheads="1"/>
            </p:cNvSpPr>
            <p:nvPr/>
          </p:nvSpPr>
          <p:spPr bwMode="auto">
            <a:xfrm>
              <a:off x="5103" y="2024"/>
              <a:ext cx="91" cy="91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31" name="Text Box 28"/>
            <p:cNvSpPr txBox="1">
              <a:spLocks noChangeArrowheads="1"/>
            </p:cNvSpPr>
            <p:nvPr/>
          </p:nvSpPr>
          <p:spPr bwMode="auto">
            <a:xfrm>
              <a:off x="4830" y="2069"/>
              <a:ext cx="54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 dirty="0">
                  <a:solidFill>
                    <a:srgbClr val="000099"/>
                  </a:solidFill>
                  <a:latin typeface="Bookman Old Style" pitchFamily="18" charset="0"/>
                </a:rPr>
                <a:t>2,5</a:t>
              </a:r>
            </a:p>
          </p:txBody>
        </p:sp>
        <p:sp>
          <p:nvSpPr>
            <p:cNvPr id="4132" name="Text Box 29"/>
            <p:cNvSpPr txBox="1">
              <a:spLocks noChangeArrowheads="1"/>
            </p:cNvSpPr>
            <p:nvPr/>
          </p:nvSpPr>
          <p:spPr bwMode="auto">
            <a:xfrm>
              <a:off x="3651" y="2069"/>
              <a:ext cx="63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rgbClr val="000099"/>
                  </a:solidFill>
                  <a:latin typeface="Bookman Old Style" pitchFamily="18" charset="0"/>
                </a:rPr>
                <a:t>-1,5</a:t>
              </a:r>
            </a:p>
          </p:txBody>
        </p:sp>
        <p:sp>
          <p:nvSpPr>
            <p:cNvPr id="4133" name="Line 30"/>
            <p:cNvSpPr>
              <a:spLocks noChangeShapeType="1"/>
            </p:cNvSpPr>
            <p:nvPr/>
          </p:nvSpPr>
          <p:spPr bwMode="auto">
            <a:xfrm>
              <a:off x="3787" y="1979"/>
              <a:ext cx="1361" cy="0"/>
            </a:xfrm>
            <a:prstGeom prst="line">
              <a:avLst/>
            </a:pr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34" name="Text Box 31"/>
            <p:cNvSpPr txBox="1">
              <a:spLocks noChangeArrowheads="1"/>
            </p:cNvSpPr>
            <p:nvPr/>
          </p:nvSpPr>
          <p:spPr bwMode="auto">
            <a:xfrm>
              <a:off x="5329" y="2024"/>
              <a:ext cx="27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 i="1">
                  <a:solidFill>
                    <a:srgbClr val="000099"/>
                  </a:solidFill>
                  <a:latin typeface="Bookman Old Style" pitchFamily="18" charset="0"/>
                </a:rPr>
                <a:t>х</a:t>
              </a:r>
            </a:p>
          </p:txBody>
        </p:sp>
      </p:grpSp>
      <p:grpSp>
        <p:nvGrpSpPr>
          <p:cNvPr id="8" name="Group 46"/>
          <p:cNvGrpSpPr>
            <a:grpSpLocks/>
          </p:cNvGrpSpPr>
          <p:nvPr/>
        </p:nvGrpSpPr>
        <p:grpSpPr bwMode="auto">
          <a:xfrm>
            <a:off x="2124075" y="4645620"/>
            <a:ext cx="3967163" cy="728663"/>
            <a:chOff x="1292" y="2432"/>
            <a:chExt cx="2499" cy="459"/>
          </a:xfrm>
        </p:grpSpPr>
        <p:sp>
          <p:nvSpPr>
            <p:cNvPr id="4123" name="Line 33"/>
            <p:cNvSpPr>
              <a:spLocks noChangeShapeType="1"/>
            </p:cNvSpPr>
            <p:nvPr/>
          </p:nvSpPr>
          <p:spPr bwMode="auto">
            <a:xfrm>
              <a:off x="1292" y="2523"/>
              <a:ext cx="249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24" name="Oval 34"/>
            <p:cNvSpPr>
              <a:spLocks noChangeArrowheads="1"/>
            </p:cNvSpPr>
            <p:nvPr/>
          </p:nvSpPr>
          <p:spPr bwMode="auto">
            <a:xfrm>
              <a:off x="2834" y="2478"/>
              <a:ext cx="91" cy="91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25" name="Text Box 35"/>
            <p:cNvSpPr txBox="1">
              <a:spLocks noChangeArrowheads="1"/>
            </p:cNvSpPr>
            <p:nvPr/>
          </p:nvSpPr>
          <p:spPr bwMode="auto">
            <a:xfrm>
              <a:off x="2698" y="2523"/>
              <a:ext cx="37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 dirty="0">
                  <a:solidFill>
                    <a:srgbClr val="000099"/>
                  </a:solidFill>
                  <a:latin typeface="Bookman Old Style" pitchFamily="18" charset="0"/>
                </a:rPr>
                <a:t> 5</a:t>
              </a:r>
            </a:p>
          </p:txBody>
        </p:sp>
        <p:sp>
          <p:nvSpPr>
            <p:cNvPr id="4126" name="Line 36"/>
            <p:cNvSpPr>
              <a:spLocks noChangeShapeType="1"/>
            </p:cNvSpPr>
            <p:nvPr/>
          </p:nvSpPr>
          <p:spPr bwMode="auto">
            <a:xfrm>
              <a:off x="1292" y="2432"/>
              <a:ext cx="1588" cy="0"/>
            </a:xfrm>
            <a:prstGeom prst="line">
              <a:avLst/>
            </a:pr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27" name="Text Box 37"/>
            <p:cNvSpPr txBox="1">
              <a:spLocks noChangeArrowheads="1"/>
            </p:cNvSpPr>
            <p:nvPr/>
          </p:nvSpPr>
          <p:spPr bwMode="auto">
            <a:xfrm>
              <a:off x="3514" y="2478"/>
              <a:ext cx="27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 i="1">
                  <a:solidFill>
                    <a:srgbClr val="000099"/>
                  </a:solidFill>
                  <a:latin typeface="Bookman Old Style" pitchFamily="18" charset="0"/>
                </a:rPr>
                <a:t>х</a:t>
              </a:r>
            </a:p>
          </p:txBody>
        </p:sp>
      </p:grpSp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2124076" y="2773952"/>
            <a:ext cx="3967163" cy="717549"/>
            <a:chOff x="3107" y="2575"/>
            <a:chExt cx="2499" cy="452"/>
          </a:xfrm>
        </p:grpSpPr>
        <p:sp>
          <p:nvSpPr>
            <p:cNvPr id="4116" name="Line 39"/>
            <p:cNvSpPr>
              <a:spLocks noChangeShapeType="1"/>
            </p:cNvSpPr>
            <p:nvPr/>
          </p:nvSpPr>
          <p:spPr bwMode="auto">
            <a:xfrm>
              <a:off x="3107" y="2659"/>
              <a:ext cx="249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17" name="Text Box 40"/>
            <p:cNvSpPr txBox="1">
              <a:spLocks noChangeArrowheads="1"/>
            </p:cNvSpPr>
            <p:nvPr/>
          </p:nvSpPr>
          <p:spPr bwMode="auto">
            <a:xfrm>
              <a:off x="3198" y="2659"/>
              <a:ext cx="28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rgbClr val="000099"/>
                  </a:solidFill>
                  <a:latin typeface="Bookman Old Style" pitchFamily="18" charset="0"/>
                </a:rPr>
                <a:t>3</a:t>
              </a:r>
            </a:p>
          </p:txBody>
        </p:sp>
        <p:sp>
          <p:nvSpPr>
            <p:cNvPr id="4118" name="Text Box 41"/>
            <p:cNvSpPr txBox="1">
              <a:spLocks noChangeArrowheads="1"/>
            </p:cNvSpPr>
            <p:nvPr/>
          </p:nvSpPr>
          <p:spPr bwMode="auto">
            <a:xfrm>
              <a:off x="4558" y="2659"/>
              <a:ext cx="28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rgbClr val="000099"/>
                  </a:solidFill>
                  <a:latin typeface="Bookman Old Style" pitchFamily="18" charset="0"/>
                </a:rPr>
                <a:t>8</a:t>
              </a:r>
            </a:p>
          </p:txBody>
        </p:sp>
        <p:sp>
          <p:nvSpPr>
            <p:cNvPr id="4119" name="Oval 42"/>
            <p:cNvSpPr>
              <a:spLocks noChangeArrowheads="1"/>
            </p:cNvSpPr>
            <p:nvPr/>
          </p:nvSpPr>
          <p:spPr bwMode="auto">
            <a:xfrm>
              <a:off x="3288" y="2614"/>
              <a:ext cx="91" cy="91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20" name="Freeform 43"/>
            <p:cNvSpPr>
              <a:spLocks/>
            </p:cNvSpPr>
            <p:nvPr/>
          </p:nvSpPr>
          <p:spPr bwMode="auto">
            <a:xfrm>
              <a:off x="3329" y="2575"/>
              <a:ext cx="1364" cy="9"/>
            </a:xfrm>
            <a:custGeom>
              <a:avLst/>
              <a:gdLst>
                <a:gd name="T0" fmla="*/ 0 w 1364"/>
                <a:gd name="T1" fmla="*/ 9 h 9"/>
                <a:gd name="T2" fmla="*/ 1364 w 1364"/>
                <a:gd name="T3" fmla="*/ 0 h 9"/>
                <a:gd name="T4" fmla="*/ 0 60000 65536"/>
                <a:gd name="T5" fmla="*/ 0 60000 65536"/>
                <a:gd name="T6" fmla="*/ 0 w 1364"/>
                <a:gd name="T7" fmla="*/ 0 h 9"/>
                <a:gd name="T8" fmla="*/ 1364 w 1364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64" h="9">
                  <a:moveTo>
                    <a:pt x="0" y="9"/>
                  </a:moveTo>
                  <a:lnTo>
                    <a:pt x="1364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  <p:sp>
          <p:nvSpPr>
            <p:cNvPr id="4121" name="Text Box 44"/>
            <p:cNvSpPr txBox="1">
              <a:spLocks noChangeArrowheads="1"/>
            </p:cNvSpPr>
            <p:nvPr/>
          </p:nvSpPr>
          <p:spPr bwMode="auto">
            <a:xfrm>
              <a:off x="5329" y="2614"/>
              <a:ext cx="27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 i="1">
                  <a:solidFill>
                    <a:srgbClr val="000099"/>
                  </a:solidFill>
                  <a:latin typeface="Bookman Old Style" pitchFamily="18" charset="0"/>
                </a:rPr>
                <a:t>х</a:t>
              </a:r>
            </a:p>
          </p:txBody>
        </p:sp>
        <p:sp>
          <p:nvSpPr>
            <p:cNvPr id="4122" name="Oval 45"/>
            <p:cNvSpPr>
              <a:spLocks noChangeArrowheads="1"/>
            </p:cNvSpPr>
            <p:nvPr/>
          </p:nvSpPr>
          <p:spPr bwMode="auto">
            <a:xfrm>
              <a:off x="4649" y="2614"/>
              <a:ext cx="91" cy="91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99"/>
                </a:solidFill>
                <a:latin typeface="Bookman Old Style" pitchFamily="18" charset="0"/>
              </a:endParaRPr>
            </a:p>
          </p:txBody>
        </p:sp>
      </p:grpSp>
      <p:sp>
        <p:nvSpPr>
          <p:cNvPr id="46" name="Oval 6"/>
          <p:cNvSpPr>
            <a:spLocks noChangeArrowheads="1"/>
          </p:cNvSpPr>
          <p:nvPr/>
        </p:nvSpPr>
        <p:spPr bwMode="auto">
          <a:xfrm>
            <a:off x="7812360" y="404664"/>
            <a:ext cx="914400" cy="9144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7030A0"/>
            </a:solidFill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 smtClean="0">
                <a:solidFill>
                  <a:srgbClr val="000099"/>
                </a:solidFill>
                <a:latin typeface="Bookman Old Style" pitchFamily="18" charset="0"/>
              </a:rPr>
              <a:t>1.</a:t>
            </a:r>
            <a:endParaRPr lang="ru-RU" sz="4000" b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47" name="Text Box 7"/>
          <p:cNvSpPr txBox="1">
            <a:spLocks noChangeArrowheads="1"/>
          </p:cNvSpPr>
          <p:nvPr/>
        </p:nvSpPr>
        <p:spPr bwMode="auto">
          <a:xfrm>
            <a:off x="2195736" y="1445875"/>
            <a:ext cx="66247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99"/>
                </a:solidFill>
                <a:latin typeface="Bookman Old Style" pitchFamily="18" charset="0"/>
              </a:rPr>
              <a:t>Какие промежутки соответствуют </a:t>
            </a:r>
          </a:p>
          <a:p>
            <a:r>
              <a:rPr lang="ru-RU" sz="2400" b="1" i="1" dirty="0" smtClean="0">
                <a:solidFill>
                  <a:srgbClr val="000099"/>
                </a:solidFill>
                <a:latin typeface="Bookman Old Style" pitchFamily="18" charset="0"/>
              </a:rPr>
              <a:t>геометрическим моделям:</a:t>
            </a:r>
            <a:endParaRPr lang="ru-RU" sz="2400" b="1" i="1" dirty="0">
              <a:solidFill>
                <a:srgbClr val="000099"/>
              </a:solidFill>
              <a:latin typeface="Bookman Old Style" pitchFamily="18" charset="0"/>
            </a:endParaRPr>
          </a:p>
        </p:txBody>
      </p:sp>
      <p:sp>
        <p:nvSpPr>
          <p:cNvPr id="48" name="Rectangle 8"/>
          <p:cNvSpPr>
            <a:spLocks noChangeArrowheads="1"/>
          </p:cNvSpPr>
          <p:nvPr/>
        </p:nvSpPr>
        <p:spPr bwMode="auto">
          <a:xfrm>
            <a:off x="2483767" y="477342"/>
            <a:ext cx="3096345" cy="503386"/>
          </a:xfrm>
          <a:prstGeom prst="rect">
            <a:avLst/>
          </a:prstGeom>
          <a:gradFill rotWithShape="1">
            <a:gsLst>
              <a:gs pos="0">
                <a:srgbClr val="99FFCC"/>
              </a:gs>
              <a:gs pos="50000">
                <a:srgbClr val="99FFCC">
                  <a:gamma/>
                  <a:tint val="0"/>
                  <a:invGamma/>
                </a:srgbClr>
              </a:gs>
              <a:gs pos="100000">
                <a:srgbClr val="99FFCC"/>
              </a:gs>
            </a:gsLst>
            <a:lin ang="5400000" scaled="1"/>
          </a:gradFill>
          <a:ln w="38100">
            <a:solidFill>
              <a:srgbClr val="7030A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/>
            <a:r>
              <a:rPr lang="ru-RU" sz="2800" b="1" i="1" dirty="0" smtClean="0">
                <a:solidFill>
                  <a:srgbClr val="000099"/>
                </a:solidFill>
                <a:latin typeface="Bookman Old Style" pitchFamily="18" charset="0"/>
              </a:rPr>
              <a:t>Повторение:</a:t>
            </a:r>
          </a:p>
        </p:txBody>
      </p:sp>
      <p:pic>
        <p:nvPicPr>
          <p:cNvPr id="49" name="Picture 4" descr="5_3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76672"/>
            <a:ext cx="2500330" cy="309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219200" y="457200"/>
            <a:ext cx="5638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200" b="1">
              <a:latin typeface="Arial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752600" y="1295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1. Х ≥</a:t>
            </a: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9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38200" y="2209800"/>
            <a:ext cx="3024188" cy="655638"/>
            <a:chOff x="385" y="1706"/>
            <a:chExt cx="1905" cy="413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85" y="1706"/>
              <a:ext cx="1905" cy="181"/>
              <a:chOff x="385" y="1616"/>
              <a:chExt cx="1905" cy="181"/>
            </a:xfrm>
          </p:grpSpPr>
          <p:sp>
            <p:nvSpPr>
              <p:cNvPr id="23558" name="Line 6"/>
              <p:cNvSpPr>
                <a:spLocks noChangeShapeType="1"/>
              </p:cNvSpPr>
              <p:nvPr/>
            </p:nvSpPr>
            <p:spPr bwMode="auto">
              <a:xfrm>
                <a:off x="385" y="1752"/>
                <a:ext cx="190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9" name="Oval 7"/>
              <p:cNvSpPr>
                <a:spLocks noChangeArrowheads="1"/>
              </p:cNvSpPr>
              <p:nvPr/>
            </p:nvSpPr>
            <p:spPr bwMode="auto">
              <a:xfrm>
                <a:off x="1565" y="1661"/>
                <a:ext cx="90" cy="13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476" y="1616"/>
                <a:ext cx="499" cy="136"/>
                <a:chOff x="476" y="1616"/>
                <a:chExt cx="499" cy="136"/>
              </a:xfrm>
            </p:grpSpPr>
            <p:sp>
              <p:nvSpPr>
                <p:cNvPr id="23561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476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62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612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63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748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64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884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1020" y="1616"/>
                <a:ext cx="499" cy="136"/>
                <a:chOff x="476" y="1616"/>
                <a:chExt cx="499" cy="136"/>
              </a:xfrm>
            </p:grpSpPr>
            <p:sp>
              <p:nvSpPr>
                <p:cNvPr id="23566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476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67" name="Line 15"/>
                <p:cNvSpPr>
                  <a:spLocks noChangeShapeType="1"/>
                </p:cNvSpPr>
                <p:nvPr/>
              </p:nvSpPr>
              <p:spPr bwMode="auto">
                <a:xfrm flipH="1">
                  <a:off x="612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68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748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69" name="Line 17"/>
                <p:cNvSpPr>
                  <a:spLocks noChangeShapeType="1"/>
                </p:cNvSpPr>
                <p:nvPr/>
              </p:nvSpPr>
              <p:spPr bwMode="auto">
                <a:xfrm flipH="1">
                  <a:off x="884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3570" name="Text Box 18"/>
            <p:cNvSpPr txBox="1">
              <a:spLocks noChangeArrowheads="1"/>
            </p:cNvSpPr>
            <p:nvPr/>
          </p:nvSpPr>
          <p:spPr bwMode="auto">
            <a:xfrm>
              <a:off x="1519" y="1888"/>
              <a:ext cx="31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latin typeface="Verdana" pitchFamily="34" charset="0"/>
                </a:rPr>
                <a:t>9</a:t>
              </a:r>
            </a:p>
          </p:txBody>
        </p:sp>
      </p:grp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990600" y="29718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Ответ: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2133600" y="29718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(-</a:t>
            </a: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∞;</a:t>
            </a: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9</a:t>
            </a:r>
            <a:r>
              <a:rPr lang="en-US" sz="2400" b="1">
                <a:latin typeface="Arial" charset="0"/>
              </a:rPr>
              <a:t>)	</a:t>
            </a:r>
            <a:endParaRPr lang="ru-RU" sz="2400" b="1">
              <a:latin typeface="Arial" charset="0"/>
            </a:endParaRP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486400" y="1676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400" b="1">
                <a:latin typeface="Arial" charset="0"/>
              </a:rPr>
              <a:t>2. </a:t>
            </a:r>
            <a:r>
              <a:rPr lang="en-US" sz="2400" b="1">
                <a:latin typeface="Arial" charset="0"/>
              </a:rPr>
              <a:t>y &lt; </a:t>
            </a:r>
            <a:r>
              <a:rPr lang="ru-RU" sz="2400" b="1">
                <a:latin typeface="Arial" charset="0"/>
              </a:rPr>
              <a:t>3</a:t>
            </a:r>
            <a:r>
              <a:rPr lang="en-US" sz="2400" b="1">
                <a:latin typeface="Arial" charset="0"/>
              </a:rPr>
              <a:t>,5</a:t>
            </a:r>
            <a:endParaRPr lang="ru-RU" sz="2400" b="1">
              <a:latin typeface="Arial" charset="0"/>
            </a:endParaRP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5029200" y="2971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Ответ:</a:t>
            </a:r>
          </a:p>
        </p:txBody>
      </p:sp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6324600" y="2971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(-</a:t>
            </a: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∞;</a:t>
            </a: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3,5</a:t>
            </a:r>
            <a:r>
              <a:rPr lang="en-US" sz="2400" b="1">
                <a:latin typeface="Arial" charset="0"/>
              </a:rPr>
              <a:t>]</a:t>
            </a:r>
            <a:endParaRPr lang="ru-RU" sz="2400" b="1">
              <a:latin typeface="Arial" charset="0"/>
            </a:endParaRPr>
          </a:p>
        </p:txBody>
      </p:sp>
      <p:sp>
        <p:nvSpPr>
          <p:cNvPr id="23576" name="Text Box 24"/>
          <p:cNvSpPr txBox="1">
            <a:spLocks noChangeArrowheads="1"/>
          </p:cNvSpPr>
          <p:nvPr/>
        </p:nvSpPr>
        <p:spPr bwMode="auto">
          <a:xfrm>
            <a:off x="3124200" y="42672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 3. </a:t>
            </a:r>
            <a:r>
              <a:rPr lang="en-US" sz="2400" b="1">
                <a:latin typeface="Arial" charset="0"/>
              </a:rPr>
              <a:t>m ≥ </a:t>
            </a:r>
            <a:r>
              <a:rPr lang="ru-RU" sz="2400" b="1">
                <a:latin typeface="Arial" charset="0"/>
              </a:rPr>
              <a:t>- </a:t>
            </a:r>
            <a:r>
              <a:rPr lang="en-US" sz="2400" b="1">
                <a:latin typeface="Arial" charset="0"/>
              </a:rPr>
              <a:t>2</a:t>
            </a:r>
            <a:endParaRPr lang="ru-RU" sz="2400" b="1">
              <a:latin typeface="Arial" charset="0"/>
            </a:endParaRPr>
          </a:p>
        </p:txBody>
      </p: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2590800" y="4953000"/>
            <a:ext cx="3024188" cy="654050"/>
            <a:chOff x="340" y="2523"/>
            <a:chExt cx="1905" cy="412"/>
          </a:xfrm>
        </p:grpSpPr>
        <p:sp>
          <p:nvSpPr>
            <p:cNvPr id="23578" name="Line 26"/>
            <p:cNvSpPr>
              <a:spLocks noChangeShapeType="1"/>
            </p:cNvSpPr>
            <p:nvPr/>
          </p:nvSpPr>
          <p:spPr bwMode="auto">
            <a:xfrm>
              <a:off x="340" y="2659"/>
              <a:ext cx="190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79" name="Oval 27"/>
            <p:cNvSpPr>
              <a:spLocks noChangeArrowheads="1"/>
            </p:cNvSpPr>
            <p:nvPr/>
          </p:nvSpPr>
          <p:spPr bwMode="auto">
            <a:xfrm>
              <a:off x="1020" y="2523"/>
              <a:ext cx="90" cy="13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" name="Group 28"/>
            <p:cNvGrpSpPr>
              <a:grpSpLocks/>
            </p:cNvGrpSpPr>
            <p:nvPr/>
          </p:nvGrpSpPr>
          <p:grpSpPr bwMode="auto">
            <a:xfrm>
              <a:off x="1156" y="2523"/>
              <a:ext cx="1043" cy="136"/>
              <a:chOff x="431" y="2523"/>
              <a:chExt cx="1043" cy="136"/>
            </a:xfrm>
          </p:grpSpPr>
          <p:grpSp>
            <p:nvGrpSpPr>
              <p:cNvPr id="8" name="Group 29"/>
              <p:cNvGrpSpPr>
                <a:grpSpLocks/>
              </p:cNvGrpSpPr>
              <p:nvPr/>
            </p:nvGrpSpPr>
            <p:grpSpPr bwMode="auto">
              <a:xfrm>
                <a:off x="431" y="2523"/>
                <a:ext cx="499" cy="136"/>
                <a:chOff x="476" y="1616"/>
                <a:chExt cx="499" cy="136"/>
              </a:xfrm>
            </p:grpSpPr>
            <p:sp>
              <p:nvSpPr>
                <p:cNvPr id="23582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476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83" name="Line 31"/>
                <p:cNvSpPr>
                  <a:spLocks noChangeShapeType="1"/>
                </p:cNvSpPr>
                <p:nvPr/>
              </p:nvSpPr>
              <p:spPr bwMode="auto">
                <a:xfrm flipH="1">
                  <a:off x="612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84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748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85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884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975" y="2523"/>
                <a:ext cx="499" cy="136"/>
                <a:chOff x="476" y="1616"/>
                <a:chExt cx="499" cy="136"/>
              </a:xfrm>
            </p:grpSpPr>
            <p:sp>
              <p:nvSpPr>
                <p:cNvPr id="23587" name="Line 35"/>
                <p:cNvSpPr>
                  <a:spLocks noChangeShapeType="1"/>
                </p:cNvSpPr>
                <p:nvPr/>
              </p:nvSpPr>
              <p:spPr bwMode="auto">
                <a:xfrm flipH="1">
                  <a:off x="476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88" name="Line 36"/>
                <p:cNvSpPr>
                  <a:spLocks noChangeShapeType="1"/>
                </p:cNvSpPr>
                <p:nvPr/>
              </p:nvSpPr>
              <p:spPr bwMode="auto">
                <a:xfrm flipH="1">
                  <a:off x="612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89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748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90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884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3591" name="Text Box 39"/>
            <p:cNvSpPr txBox="1">
              <a:spLocks noChangeArrowheads="1"/>
            </p:cNvSpPr>
            <p:nvPr/>
          </p:nvSpPr>
          <p:spPr bwMode="auto">
            <a:xfrm>
              <a:off x="1066" y="2704"/>
              <a:ext cx="42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latin typeface="Verdana" pitchFamily="34" charset="0"/>
                </a:rPr>
                <a:t>- </a:t>
              </a:r>
              <a:r>
                <a:rPr lang="en-US" b="1">
                  <a:latin typeface="Verdana" pitchFamily="34" charset="0"/>
                </a:rPr>
                <a:t>2</a:t>
              </a:r>
              <a:endParaRPr lang="ru-RU" b="1">
                <a:latin typeface="Verdana" pitchFamily="34" charset="0"/>
              </a:endParaRPr>
            </a:p>
          </p:txBody>
        </p:sp>
      </p:grpSp>
      <p:sp>
        <p:nvSpPr>
          <p:cNvPr id="23592" name="Rectangle 40"/>
          <p:cNvSpPr>
            <a:spLocks noChangeArrowheads="1"/>
          </p:cNvSpPr>
          <p:nvPr/>
        </p:nvSpPr>
        <p:spPr bwMode="auto">
          <a:xfrm>
            <a:off x="2438400" y="5718175"/>
            <a:ext cx="117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Arial" charset="0"/>
              </a:rPr>
              <a:t>Ответ:</a:t>
            </a:r>
          </a:p>
        </p:txBody>
      </p:sp>
      <p:sp>
        <p:nvSpPr>
          <p:cNvPr id="23593" name="Text Box 41"/>
          <p:cNvSpPr txBox="1">
            <a:spLocks noChangeArrowheads="1"/>
          </p:cNvSpPr>
          <p:nvPr/>
        </p:nvSpPr>
        <p:spPr bwMode="auto">
          <a:xfrm>
            <a:off x="3810000" y="57912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(-</a:t>
            </a: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∞;- </a:t>
            </a:r>
            <a:r>
              <a:rPr lang="en-US" sz="2400" b="1">
                <a:latin typeface="Arial" charset="0"/>
              </a:rPr>
              <a:t>2)</a:t>
            </a:r>
            <a:endParaRPr lang="ru-RU" sz="2400" b="1">
              <a:latin typeface="Arial" charset="0"/>
            </a:endParaRPr>
          </a:p>
        </p:txBody>
      </p:sp>
      <p:sp>
        <p:nvSpPr>
          <p:cNvPr id="23594" name="Line 42"/>
          <p:cNvSpPr>
            <a:spLocks noChangeShapeType="1"/>
          </p:cNvSpPr>
          <p:nvPr/>
        </p:nvSpPr>
        <p:spPr bwMode="auto">
          <a:xfrm>
            <a:off x="2819400" y="2438400"/>
            <a:ext cx="990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95" name="Text Box 43"/>
          <p:cNvSpPr txBox="1">
            <a:spLocks noChangeArrowheads="1"/>
          </p:cNvSpPr>
          <p:nvPr/>
        </p:nvSpPr>
        <p:spPr bwMode="auto">
          <a:xfrm>
            <a:off x="2133600" y="30480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Arial" charset="0"/>
              </a:rPr>
              <a:t>[</a:t>
            </a:r>
            <a:r>
              <a:rPr lang="ru-RU" sz="2400" b="1">
                <a:latin typeface="Arial" charset="0"/>
              </a:rPr>
              <a:t>9</a:t>
            </a:r>
            <a:r>
              <a:rPr lang="en-US" sz="2400" b="1">
                <a:latin typeface="Arial" charset="0"/>
              </a:rPr>
              <a:t>; + </a:t>
            </a:r>
            <a:r>
              <a:rPr lang="ru-RU" sz="2400" b="1">
                <a:latin typeface="Arial" charset="0"/>
              </a:rPr>
              <a:t>∞</a:t>
            </a:r>
            <a:r>
              <a:rPr lang="en-US" sz="2400" b="1">
                <a:latin typeface="Arial" charset="0"/>
              </a:rPr>
              <a:t>)</a:t>
            </a:r>
            <a:endParaRPr lang="ru-RU" sz="2400" b="1">
              <a:latin typeface="Arial" charset="0"/>
            </a:endParaRPr>
          </a:p>
        </p:txBody>
      </p:sp>
      <p:sp>
        <p:nvSpPr>
          <p:cNvPr id="23596" name="AutoShape 44"/>
          <p:cNvSpPr>
            <a:spLocks noChangeArrowheads="1"/>
          </p:cNvSpPr>
          <p:nvPr/>
        </p:nvSpPr>
        <p:spPr bwMode="auto">
          <a:xfrm>
            <a:off x="228600" y="1143000"/>
            <a:ext cx="4267200" cy="26670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FFB7"/>
              </a:gs>
              <a:gs pos="100000">
                <a:srgbClr val="FFCCFF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" name="Group 45"/>
          <p:cNvGrpSpPr>
            <a:grpSpLocks/>
          </p:cNvGrpSpPr>
          <p:nvPr/>
        </p:nvGrpSpPr>
        <p:grpSpPr bwMode="auto">
          <a:xfrm>
            <a:off x="4953000" y="2286000"/>
            <a:ext cx="3014663" cy="595313"/>
            <a:chOff x="3120" y="1440"/>
            <a:chExt cx="1899" cy="375"/>
          </a:xfrm>
        </p:grpSpPr>
        <p:grpSp>
          <p:nvGrpSpPr>
            <p:cNvPr id="11" name="Group 46"/>
            <p:cNvGrpSpPr>
              <a:grpSpLocks/>
            </p:cNvGrpSpPr>
            <p:nvPr/>
          </p:nvGrpSpPr>
          <p:grpSpPr bwMode="auto">
            <a:xfrm>
              <a:off x="3120" y="1440"/>
              <a:ext cx="1899" cy="181"/>
              <a:chOff x="385" y="1616"/>
              <a:chExt cx="1905" cy="181"/>
            </a:xfrm>
          </p:grpSpPr>
          <p:sp>
            <p:nvSpPr>
              <p:cNvPr id="23599" name="Line 47"/>
              <p:cNvSpPr>
                <a:spLocks noChangeShapeType="1"/>
              </p:cNvSpPr>
              <p:nvPr/>
            </p:nvSpPr>
            <p:spPr bwMode="auto">
              <a:xfrm>
                <a:off x="385" y="1752"/>
                <a:ext cx="190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00" name="Oval 48"/>
              <p:cNvSpPr>
                <a:spLocks noChangeArrowheads="1"/>
              </p:cNvSpPr>
              <p:nvPr/>
            </p:nvSpPr>
            <p:spPr bwMode="auto">
              <a:xfrm>
                <a:off x="1565" y="1661"/>
                <a:ext cx="90" cy="13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" name="Group 49"/>
              <p:cNvGrpSpPr>
                <a:grpSpLocks/>
              </p:cNvGrpSpPr>
              <p:nvPr/>
            </p:nvGrpSpPr>
            <p:grpSpPr bwMode="auto">
              <a:xfrm>
                <a:off x="476" y="1616"/>
                <a:ext cx="499" cy="136"/>
                <a:chOff x="476" y="1616"/>
                <a:chExt cx="499" cy="136"/>
              </a:xfrm>
            </p:grpSpPr>
            <p:sp>
              <p:nvSpPr>
                <p:cNvPr id="23602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476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03" name="Line 51"/>
                <p:cNvSpPr>
                  <a:spLocks noChangeShapeType="1"/>
                </p:cNvSpPr>
                <p:nvPr/>
              </p:nvSpPr>
              <p:spPr bwMode="auto">
                <a:xfrm flipH="1">
                  <a:off x="612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04" name="Line 52"/>
                <p:cNvSpPr>
                  <a:spLocks noChangeShapeType="1"/>
                </p:cNvSpPr>
                <p:nvPr/>
              </p:nvSpPr>
              <p:spPr bwMode="auto">
                <a:xfrm flipH="1">
                  <a:off x="748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05" name="Line 53"/>
                <p:cNvSpPr>
                  <a:spLocks noChangeShapeType="1"/>
                </p:cNvSpPr>
                <p:nvPr/>
              </p:nvSpPr>
              <p:spPr bwMode="auto">
                <a:xfrm flipH="1">
                  <a:off x="884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" name="Group 54"/>
              <p:cNvGrpSpPr>
                <a:grpSpLocks/>
              </p:cNvGrpSpPr>
              <p:nvPr/>
            </p:nvGrpSpPr>
            <p:grpSpPr bwMode="auto">
              <a:xfrm>
                <a:off x="1020" y="1616"/>
                <a:ext cx="499" cy="136"/>
                <a:chOff x="476" y="1616"/>
                <a:chExt cx="499" cy="136"/>
              </a:xfrm>
            </p:grpSpPr>
            <p:sp>
              <p:nvSpPr>
                <p:cNvPr id="23607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476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08" name="Line 56"/>
                <p:cNvSpPr>
                  <a:spLocks noChangeShapeType="1"/>
                </p:cNvSpPr>
                <p:nvPr/>
              </p:nvSpPr>
              <p:spPr bwMode="auto">
                <a:xfrm flipH="1">
                  <a:off x="612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09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748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10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884" y="1616"/>
                  <a:ext cx="91" cy="136"/>
                </a:xfrm>
                <a:prstGeom prst="line">
                  <a:avLst/>
                </a:prstGeom>
                <a:noFill/>
                <a:ln w="57150">
                  <a:solidFill>
                    <a:srgbClr val="6633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3611" name="Text Box 59"/>
            <p:cNvSpPr txBox="1">
              <a:spLocks noChangeArrowheads="1"/>
            </p:cNvSpPr>
            <p:nvPr/>
          </p:nvSpPr>
          <p:spPr bwMode="auto">
            <a:xfrm>
              <a:off x="4224" y="1584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latin typeface="Arial" charset="0"/>
                </a:rPr>
                <a:t>3</a:t>
              </a:r>
              <a:r>
                <a:rPr lang="en-US" b="1">
                  <a:latin typeface="Arial" charset="0"/>
                </a:rPr>
                <a:t>,5</a:t>
              </a:r>
              <a:endParaRPr lang="ru-RU" b="1">
                <a:latin typeface="Arial" charset="0"/>
              </a:endParaRPr>
            </a:p>
          </p:txBody>
        </p:sp>
      </p:grpSp>
      <p:sp>
        <p:nvSpPr>
          <p:cNvPr id="23612" name="Line 60"/>
          <p:cNvSpPr>
            <a:spLocks noChangeShapeType="1"/>
          </p:cNvSpPr>
          <p:nvPr/>
        </p:nvSpPr>
        <p:spPr bwMode="auto">
          <a:xfrm flipH="1">
            <a:off x="4953000" y="2514600"/>
            <a:ext cx="1905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613" name="Text Box 61"/>
          <p:cNvSpPr txBox="1">
            <a:spLocks noChangeArrowheads="1"/>
          </p:cNvSpPr>
          <p:nvPr/>
        </p:nvSpPr>
        <p:spPr bwMode="auto">
          <a:xfrm>
            <a:off x="6248400" y="29718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Arial" charset="0"/>
              </a:rPr>
              <a:t>(- </a:t>
            </a:r>
            <a:r>
              <a:rPr lang="ru-RU" sz="2400" b="1">
                <a:latin typeface="Arial" charset="0"/>
              </a:rPr>
              <a:t>∞</a:t>
            </a:r>
            <a:r>
              <a:rPr lang="en-US" sz="2400" b="1">
                <a:latin typeface="Arial" charset="0"/>
              </a:rPr>
              <a:t>; </a:t>
            </a:r>
            <a:r>
              <a:rPr lang="ru-RU" sz="2400" b="1">
                <a:latin typeface="Arial" charset="0"/>
              </a:rPr>
              <a:t>3</a:t>
            </a:r>
            <a:r>
              <a:rPr lang="en-US" sz="2400" b="1">
                <a:latin typeface="Arial" charset="0"/>
              </a:rPr>
              <a:t>,5)</a:t>
            </a:r>
            <a:endParaRPr lang="ru-RU" sz="2400" b="1">
              <a:latin typeface="Arial" charset="0"/>
            </a:endParaRPr>
          </a:p>
        </p:txBody>
      </p:sp>
      <p:sp>
        <p:nvSpPr>
          <p:cNvPr id="23614" name="Oval 62"/>
          <p:cNvSpPr>
            <a:spLocks noChangeArrowheads="1"/>
          </p:cNvSpPr>
          <p:nvPr/>
        </p:nvSpPr>
        <p:spPr bwMode="auto">
          <a:xfrm>
            <a:off x="6781800" y="2362200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615" name="AutoShape 63"/>
          <p:cNvSpPr>
            <a:spLocks noChangeArrowheads="1"/>
          </p:cNvSpPr>
          <p:nvPr/>
        </p:nvSpPr>
        <p:spPr bwMode="auto">
          <a:xfrm>
            <a:off x="4724400" y="1143000"/>
            <a:ext cx="4191000" cy="26670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CCFF"/>
              </a:gs>
              <a:gs pos="50000">
                <a:srgbClr val="FFFFB7"/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616" name="Line 64"/>
          <p:cNvSpPr>
            <a:spLocks noChangeShapeType="1"/>
          </p:cNvSpPr>
          <p:nvPr/>
        </p:nvSpPr>
        <p:spPr bwMode="auto">
          <a:xfrm>
            <a:off x="3733800" y="5181600"/>
            <a:ext cx="1828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617" name="Text Box 65"/>
          <p:cNvSpPr txBox="1">
            <a:spLocks noChangeArrowheads="1"/>
          </p:cNvSpPr>
          <p:nvPr/>
        </p:nvSpPr>
        <p:spPr bwMode="auto">
          <a:xfrm>
            <a:off x="3733800" y="5867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Arial" charset="0"/>
              </a:rPr>
              <a:t>[</a:t>
            </a:r>
            <a:r>
              <a:rPr lang="ru-RU" sz="2400" b="1">
                <a:latin typeface="Arial" charset="0"/>
              </a:rPr>
              <a:t>- </a:t>
            </a:r>
            <a:r>
              <a:rPr lang="en-US" sz="2400" b="1">
                <a:latin typeface="Arial" charset="0"/>
              </a:rPr>
              <a:t>2; + </a:t>
            </a:r>
            <a:r>
              <a:rPr lang="ru-RU" sz="2400" b="1">
                <a:latin typeface="Arial" charset="0"/>
              </a:rPr>
              <a:t>∞</a:t>
            </a:r>
            <a:r>
              <a:rPr lang="en-US" sz="2400" b="1">
                <a:latin typeface="Arial" charset="0"/>
              </a:rPr>
              <a:t>)</a:t>
            </a:r>
            <a:endParaRPr lang="ru-RU" sz="2400" b="1">
              <a:latin typeface="Arial" charset="0"/>
            </a:endParaRPr>
          </a:p>
        </p:txBody>
      </p:sp>
      <p:sp>
        <p:nvSpPr>
          <p:cNvPr id="23618" name="AutoShape 66"/>
          <p:cNvSpPr>
            <a:spLocks noChangeArrowheads="1"/>
          </p:cNvSpPr>
          <p:nvPr/>
        </p:nvSpPr>
        <p:spPr bwMode="auto">
          <a:xfrm>
            <a:off x="1752600" y="3886200"/>
            <a:ext cx="5105400" cy="27432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CCFF"/>
              </a:gs>
              <a:gs pos="100000">
                <a:srgbClr val="FFFFB7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619" name="Text Box 67"/>
          <p:cNvSpPr txBox="1">
            <a:spLocks noChangeArrowheads="1"/>
          </p:cNvSpPr>
          <p:nvPr/>
        </p:nvSpPr>
        <p:spPr bwMode="auto">
          <a:xfrm>
            <a:off x="1295400" y="304800"/>
            <a:ext cx="6096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solidFill>
                  <a:srgbClr val="FF0000"/>
                </a:solidFill>
                <a:latin typeface="Segoe Script" pitchFamily="34" charset="0"/>
              </a:rPr>
              <a:t>Найди  ошибку: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3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236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23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23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7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500"/>
                                        <p:tgtEl>
                                          <p:spTgt spid="23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2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23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4" dur="5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0" dur="500"/>
                                        <p:tgtEl>
                                          <p:spTgt spid="23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  <p:bldP spid="23571" grpId="0"/>
      <p:bldP spid="23572" grpId="0"/>
      <p:bldP spid="23572" grpId="1"/>
      <p:bldP spid="23573" grpId="0"/>
      <p:bldP spid="23574" grpId="0"/>
      <p:bldP spid="23575" grpId="0"/>
      <p:bldP spid="23575" grpId="1"/>
      <p:bldP spid="23576" grpId="0"/>
      <p:bldP spid="23592" grpId="0"/>
      <p:bldP spid="23593" grpId="0"/>
      <p:bldP spid="23593" grpId="1"/>
      <p:bldP spid="23594" grpId="0" animBg="1"/>
      <p:bldP spid="23596" grpId="0" animBg="1"/>
      <p:bldP spid="23612" grpId="0" animBg="1"/>
      <p:bldP spid="23613" grpId="0"/>
      <p:bldP spid="23614" grpId="0" animBg="1"/>
      <p:bldP spid="23615" grpId="0" animBg="1"/>
      <p:bldP spid="23616" grpId="0" animBg="1"/>
      <p:bldP spid="2361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1058</TotalTime>
  <Words>583</Words>
  <Application>Microsoft Office PowerPoint</Application>
  <PresentationFormat>Экран (4:3)</PresentationFormat>
  <Paragraphs>112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Волна</vt:lpstr>
      <vt:lpstr>Формула</vt:lpstr>
      <vt:lpstr>             « Я слышу – я забываю, я вижу – запоминаю, я делаю – я усваиваю». </vt:lpstr>
      <vt:lpstr>  Ответы (базовый уровень)     Ответы (повышенный уровень)   4.    </vt:lpstr>
      <vt:lpstr>Разделите данные неравенства  на 2 группы</vt:lpstr>
      <vt:lpstr>Слайд 4</vt:lpstr>
      <vt:lpstr>Слайд 5</vt:lpstr>
      <vt:lpstr>Для того, чтобы успешно решать неравенства 2  степени с одной переменной надо:</vt:lpstr>
      <vt:lpstr>Цель : совершенствование навыков решения неравенств  второй степени с одной  переменной.</vt:lpstr>
      <vt:lpstr>Слайд 8</vt:lpstr>
      <vt:lpstr>Слайд 9</vt:lpstr>
      <vt:lpstr>Устно: № 1</vt:lpstr>
      <vt:lpstr>№2</vt:lpstr>
      <vt:lpstr>Неравенства вида ах2 + вх + с &gt; 0 и ах2 + вх + с &lt; 0, где х – переменная, а, в, с – некоторые числа, причем а ≠ 0, называют неравенствами второй степени с одной переменной.</vt:lpstr>
      <vt:lpstr>Что называется решением неравенства  с одной переменной? </vt:lpstr>
      <vt:lpstr>Что значит решить неравенство? </vt:lpstr>
      <vt:lpstr>   Алгоритм   решения неравенств  второй степени с одной переменной(графический метод). </vt:lpstr>
      <vt:lpstr>Слайд 16</vt:lpstr>
      <vt:lpstr>Решить неравенства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Я слышу – я забываю, я вижу – запоминаю, я делаю – я усваиваю».</dc:title>
  <dc:creator>ИванОк</dc:creator>
  <cp:lastModifiedBy>Пользователь</cp:lastModifiedBy>
  <cp:revision>125</cp:revision>
  <dcterms:created xsi:type="dcterms:W3CDTF">2015-04-05T11:28:39Z</dcterms:created>
  <dcterms:modified xsi:type="dcterms:W3CDTF">2019-02-04T15:45:53Z</dcterms:modified>
</cp:coreProperties>
</file>